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59" r:id="rId4"/>
    <p:sldId id="260" r:id="rId5"/>
    <p:sldId id="267" r:id="rId6"/>
    <p:sldId id="261" r:id="rId7"/>
    <p:sldId id="268" r:id="rId8"/>
    <p:sldId id="262" r:id="rId9"/>
    <p:sldId id="290" r:id="rId10"/>
    <p:sldId id="291" r:id="rId11"/>
    <p:sldId id="269" r:id="rId12"/>
    <p:sldId id="264" r:id="rId13"/>
    <p:sldId id="270" r:id="rId14"/>
    <p:sldId id="275" r:id="rId15"/>
    <p:sldId id="274" r:id="rId16"/>
    <p:sldId id="276" r:id="rId17"/>
    <p:sldId id="271" r:id="rId18"/>
    <p:sldId id="277" r:id="rId19"/>
    <p:sldId id="272" r:id="rId20"/>
    <p:sldId id="278" r:id="rId21"/>
    <p:sldId id="288" r:id="rId22"/>
    <p:sldId id="273" r:id="rId23"/>
    <p:sldId id="280" r:id="rId24"/>
    <p:sldId id="282" r:id="rId25"/>
    <p:sldId id="284" r:id="rId26"/>
    <p:sldId id="283" r:id="rId27"/>
    <p:sldId id="285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70" d="100"/>
          <a:sy n="70" d="100"/>
        </p:scale>
        <p:origin x="-66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AB19-6DA1-413F-A34C-41045A940A56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3C7A0-653F-429F-BE49-68C431166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9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UAEM Kazan, Клуб Журналов, КФУ, Казань, 27.11.2017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UAEM </a:t>
            </a:r>
            <a:r>
              <a:rPr lang="ru-RU" dirty="0" err="1" smtClean="0"/>
              <a:t>Kazan</a:t>
            </a:r>
            <a:r>
              <a:rPr lang="ru-RU" dirty="0" smtClean="0"/>
              <a:t>, Клуб Журналов, КФУ, Казань, 27.11.2017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4C80-D8ED-43C2-84B4-97642EEE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consumerreports.org/drugs/pinworm-treatments-expensive-drug-mistake-you-dont-need-to-mak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aem-europe.us7.list-manage.com/track/click?u=18e48c17b9627d3dac564a984&amp;id=5350a787ee&amp;e=985a399b00" TargetMode="External"/><Relationship Id="rId2" Type="http://schemas.openxmlformats.org/officeDocument/2006/relationships/hyperlink" Target="https://uaem-europe.us7.list-manage.com/track/click?u=18e48c17b9627d3dac564a984&amp;id=f2e964cadf&amp;e=985a399b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uaem-europe.us7.list-manage.com/track/click?u=18e48c17b9627d3dac564a984&amp;id=9e30b7d58e&amp;e=985a399b00" TargetMode="External"/><Relationship Id="rId4" Type="http://schemas.openxmlformats.org/officeDocument/2006/relationships/hyperlink" Target="https://uaem-europe.us7.list-manage.com/track/click?u=18e48c17b9627d3dac564a984&amp;id=a3cd6cb39f&amp;e=985a399b0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aem-europe.us7.list-manage.com/track/click?u=18e48c17b9627d3dac564a984&amp;id=36f0810dcd&amp;e=985a399b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em-europe.us7.list-manage.com/track/click?u=18e48c17b9627d3dac564a984&amp;id=121b2ec87c&amp;e=985a399b0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hyperlink" Target="https://uaem-europe.us7.list-manage.com/track/click?u=18e48c17b9627d3dac564a984&amp;id=f8a07a7157&amp;e=985a399b0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aem-europe.us7.list-manage.com/track/click?u=18e48c17b9627d3dac564a984&amp;id=8ef3fa531a&amp;e=985a399b0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haiweb.org/publication/private-patents-public-health-changing-intellectual-property-rules-access-medicin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censetoheal.nl/e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136/bmj.j45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aem-europe.us7.list-manage.com/track/click?u=18e48c17b9627d3dac564a984&amp;id=0265a90da6&amp;e=985a399b0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357430"/>
            <a:ext cx="8715436" cy="185738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Бюллетень 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за ноябрь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en-US" sz="6600" b="1" dirty="0" smtClean="0">
                <a:solidFill>
                  <a:srgbClr val="002060"/>
                </a:solidFill>
              </a:rPr>
              <a:t>UAEM Europe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68103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Докладчик: </a:t>
            </a:r>
            <a:r>
              <a:rPr lang="ru-RU" dirty="0" err="1" smtClean="0">
                <a:solidFill>
                  <a:schemeClr val="tx1"/>
                </a:solidFill>
              </a:rPr>
              <a:t>Мулланурова</a:t>
            </a:r>
            <a:r>
              <a:rPr lang="ru-RU" dirty="0" smtClean="0">
                <a:solidFill>
                  <a:schemeClr val="tx1"/>
                </a:solidFill>
              </a:rPr>
              <a:t> А.Ф.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786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Клуб Журналов, КФУ, </a:t>
            </a:r>
            <a:r>
              <a:rPr lang="en-US" dirty="0" smtClean="0"/>
              <a:t>UAEM Kazan,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Казань</a:t>
            </a:r>
          </a:p>
          <a:p>
            <a:pPr algn="ctr"/>
            <a:r>
              <a:rPr lang="ru-RU" dirty="0" smtClean="0"/>
              <a:t>4.12.2017</a:t>
            </a:r>
            <a:endParaRPr lang="ru-RU" dirty="0"/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38128"/>
            <a:ext cx="47339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Планы: </a:t>
            </a:r>
          </a:p>
          <a:p>
            <a:r>
              <a:rPr lang="ru-RU" i="1" dirty="0" smtClean="0"/>
              <a:t>обратить вспять </a:t>
            </a:r>
            <a:r>
              <a:rPr lang="en-US" b="1" i="1" dirty="0" err="1" smtClean="0">
                <a:solidFill>
                  <a:srgbClr val="C00000"/>
                </a:solidFill>
              </a:rPr>
              <a:t>Brexit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i="1" dirty="0" smtClean="0"/>
              <a:t>верн</a:t>
            </a:r>
            <a:r>
              <a:rPr lang="ru-RU" i="1" dirty="0" smtClean="0"/>
              <a:t>уть</a:t>
            </a:r>
            <a:r>
              <a:rPr lang="ru-RU" i="1" dirty="0" smtClean="0"/>
              <a:t> </a:t>
            </a:r>
            <a:r>
              <a:rPr lang="ru-RU" i="1" dirty="0" smtClean="0"/>
              <a:t>ответственность за </a:t>
            </a:r>
            <a:r>
              <a:rPr lang="ru-RU" dirty="0" smtClean="0"/>
              <a:t>НИОКР </a:t>
            </a:r>
            <a:r>
              <a:rPr lang="ru-RU" i="1" dirty="0" smtClean="0"/>
              <a:t>(</a:t>
            </a:r>
            <a:r>
              <a:rPr lang="ru-RU" dirty="0"/>
              <a:t>научно-исследовательские и опытно-конструкторские </a:t>
            </a:r>
            <a:r>
              <a:rPr lang="ru-RU" dirty="0" smtClean="0"/>
              <a:t>разработки)</a:t>
            </a:r>
            <a:r>
              <a:rPr lang="en-US" i="1" dirty="0" smtClean="0"/>
              <a:t> </a:t>
            </a:r>
            <a:r>
              <a:rPr lang="ru-RU" i="1" dirty="0" smtClean="0"/>
              <a:t>и производство ЛС государственной системе здравоохранения</a:t>
            </a:r>
            <a:r>
              <a:rPr lang="en-US" i="1" dirty="0" smtClean="0"/>
              <a:t>;</a:t>
            </a:r>
            <a:endParaRPr lang="ru-RU" i="1" dirty="0" smtClean="0"/>
          </a:p>
          <a:p>
            <a:r>
              <a:rPr lang="ru-RU" i="1" dirty="0" smtClean="0"/>
              <a:t>сконцентрировать </a:t>
            </a:r>
            <a:r>
              <a:rPr lang="ru-RU" i="1" dirty="0" smtClean="0"/>
              <a:t>научную энергию </a:t>
            </a:r>
            <a:r>
              <a:rPr lang="en-US" i="1" dirty="0" smtClean="0"/>
              <a:t> </a:t>
            </a:r>
            <a:r>
              <a:rPr lang="ru-RU" i="1" dirty="0" smtClean="0"/>
              <a:t>на разработке ЛС, которые будут одновременно </a:t>
            </a:r>
            <a:r>
              <a:rPr lang="ru-RU" b="1" i="1" dirty="0" smtClean="0">
                <a:solidFill>
                  <a:srgbClr val="C00000"/>
                </a:solidFill>
              </a:rPr>
              <a:t>и нужными, и </a:t>
            </a:r>
            <a:r>
              <a:rPr lang="ru-RU" b="1" i="1" dirty="0" smtClean="0">
                <a:solidFill>
                  <a:srgbClr val="C00000"/>
                </a:solidFill>
              </a:rPr>
              <a:t>доступными;</a:t>
            </a:r>
          </a:p>
          <a:p>
            <a:r>
              <a:rPr lang="ru-RU" i="1" dirty="0" smtClean="0"/>
              <a:t> </a:t>
            </a:r>
            <a:r>
              <a:rPr lang="ru-RU" i="1" dirty="0" smtClean="0"/>
              <a:t>патентное право не будет мешать доступности лекарств. Все просто!</a:t>
            </a:r>
            <a:endParaRPr lang="en-US" i="1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286520"/>
            <a:ext cx="653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Подробнее по ссылке: </a:t>
            </a:r>
            <a:r>
              <a:rPr lang="en-GB" dirty="0" smtClean="0"/>
              <a:t>http://haiweb.org/staff-spotlight-tim-reed/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-857280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4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Появился еще один филиал </a:t>
            </a:r>
            <a:r>
              <a:rPr lang="en-US" sz="2800" b="1" dirty="0" smtClean="0"/>
              <a:t>UAEM!</a:t>
            </a:r>
            <a:br>
              <a:rPr lang="en-US" sz="2800" b="1" dirty="0" smtClean="0"/>
            </a:br>
            <a:r>
              <a:rPr lang="en-GB" sz="2800" b="1" dirty="0" err="1" smtClean="0"/>
              <a:t>Bienvenue</a:t>
            </a:r>
            <a:r>
              <a:rPr lang="en-GB" sz="2800" b="1" dirty="0"/>
              <a:t>, UAEM Paris!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 descr="C:\Windows\System32\config\systemprofile\Desktop\UAEM Paris.jpg"/>
          <p:cNvPicPr>
            <a:picLocks noChangeAspect="1" noChangeArrowheads="1"/>
          </p:cNvPicPr>
          <p:nvPr/>
        </p:nvPicPr>
        <p:blipFill>
          <a:blip r:embed="rId2" cstate="print"/>
          <a:srcRect l="1190" t="1190" r="4762"/>
          <a:stretch>
            <a:fillRect/>
          </a:stretch>
        </p:blipFill>
        <p:spPr bwMode="auto">
          <a:xfrm>
            <a:off x="1714480" y="1153834"/>
            <a:ext cx="5429264" cy="57041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236296" y="1428736"/>
            <a:ext cx="17281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Поприветствуем филиал по адресу в </a:t>
            </a:r>
            <a:r>
              <a:rPr lang="en-US" sz="1600" b="1" dirty="0" err="1" smtClean="0"/>
              <a:t>Facebook</a:t>
            </a:r>
            <a:r>
              <a:rPr lang="en-US" sz="1600" b="1" dirty="0" smtClean="0"/>
              <a:t>:</a:t>
            </a:r>
          </a:p>
          <a:p>
            <a:r>
              <a:rPr lang="en-GB" dirty="0" smtClean="0"/>
              <a:t>https://www.facebook.com/uaemparis/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857364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5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643998" cy="1453262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Забытое тропическое заболевание месяца: </a:t>
            </a:r>
            <a:br>
              <a:rPr lang="ru-RU" sz="3200" b="1" u="sng" dirty="0" smtClean="0"/>
            </a:br>
            <a:r>
              <a:rPr lang="ru-RU" sz="4000" b="1" i="1" dirty="0" smtClean="0"/>
              <a:t>7</a:t>
            </a:r>
            <a:r>
              <a:rPr lang="en-US" sz="4000" b="1" i="1" dirty="0" smtClean="0"/>
              <a:t> </a:t>
            </a:r>
            <a:r>
              <a:rPr lang="ru-RU" sz="4000" b="1" i="1" dirty="0" smtClean="0"/>
              <a:t>фактов об аскаридозе (</a:t>
            </a:r>
            <a:r>
              <a:rPr lang="en-US" sz="4000" b="1" i="1" dirty="0" smtClean="0"/>
              <a:t>Ascariasis</a:t>
            </a:r>
            <a:r>
              <a:rPr lang="ru-RU" sz="4000" b="1" i="1" dirty="0" smtClean="0"/>
              <a:t>)</a:t>
            </a:r>
            <a:br>
              <a:rPr lang="ru-RU" sz="4000" b="1" i="1" dirty="0" smtClean="0"/>
            </a:br>
            <a:endParaRPr lang="ru-RU" sz="4000" dirty="0"/>
          </a:p>
        </p:txBody>
      </p:sp>
      <p:pic>
        <p:nvPicPr>
          <p:cNvPr id="6" name="Содержимое 5" descr="заболеван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1766710"/>
            <a:ext cx="4929223" cy="501987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 descr="KMO_120232_12801_1_t210_18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357694"/>
            <a:ext cx="4061582" cy="2463729"/>
          </a:xfrm>
          <a:prstGeom prst="rect">
            <a:avLst/>
          </a:prstGeom>
        </p:spPr>
      </p:pic>
      <p:pic>
        <p:nvPicPr>
          <p:cNvPr id="12" name="Рисунок 11" descr="черви.jpg"/>
          <p:cNvPicPr>
            <a:picLocks noChangeAspect="1"/>
          </p:cNvPicPr>
          <p:nvPr/>
        </p:nvPicPr>
        <p:blipFill>
          <a:blip r:embed="rId4" cstate="print"/>
          <a:srcRect t="15842" r="3858" b="4950"/>
          <a:stretch>
            <a:fillRect/>
          </a:stretch>
        </p:blipFill>
        <p:spPr>
          <a:xfrm>
            <a:off x="5072066" y="1870842"/>
            <a:ext cx="4000496" cy="241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58312" cy="41434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Аскарида - самый </a:t>
            </a:r>
            <a:r>
              <a:rPr lang="ru-RU" sz="2000" b="1" dirty="0" smtClean="0"/>
              <a:t>распространенный паразитирующий гельминт.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Встречается повсеместно, особенно</a:t>
            </a:r>
            <a:r>
              <a:rPr lang="en-US" sz="2000" b="1" dirty="0" smtClean="0"/>
              <a:t>:</a:t>
            </a:r>
            <a:r>
              <a:rPr lang="en-US" sz="2000" dirty="0"/>
              <a:t> </a:t>
            </a:r>
            <a:r>
              <a:rPr lang="ru-RU" sz="2000" dirty="0" smtClean="0"/>
              <a:t>в теплых влажных регионах, странах Африки, расположенных к югу от Сахары и Северо-восточной Азии.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«Процветает»:</a:t>
            </a:r>
            <a:r>
              <a:rPr lang="en-US" sz="2000" dirty="0"/>
              <a:t> </a:t>
            </a:r>
            <a:r>
              <a:rPr lang="ru-RU" sz="2000" dirty="0" smtClean="0"/>
              <a:t>в регионах с </a:t>
            </a: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плохим санитарным состоянием </a:t>
            </a:r>
            <a:r>
              <a:rPr lang="ru-RU" sz="2000" dirty="0" smtClean="0"/>
              <a:t>и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ирригацией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  <a:r>
              <a:rPr lang="ru-RU" sz="2000" dirty="0" smtClean="0"/>
              <a:t> при которой </a:t>
            </a:r>
            <a:r>
              <a:rPr lang="ru-RU" sz="2000" b="1" dirty="0" smtClean="0">
                <a:solidFill>
                  <a:srgbClr val="C00000"/>
                </a:solidFill>
              </a:rPr>
              <a:t>используются неправильно обработанные сточные воды</a:t>
            </a:r>
            <a:r>
              <a:rPr lang="ru-RU" sz="2000" dirty="0" smtClean="0"/>
              <a:t>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Заражение происходит</a:t>
            </a:r>
            <a:r>
              <a:rPr lang="en-US" sz="2000" b="1" dirty="0" smtClean="0"/>
              <a:t>:</a:t>
            </a:r>
            <a:r>
              <a:rPr lang="en-US" sz="2000" b="1" dirty="0"/>
              <a:t> </a:t>
            </a:r>
            <a:r>
              <a:rPr lang="ru-RU" sz="2000" dirty="0" smtClean="0"/>
              <a:t>при проникновении </a:t>
            </a:r>
            <a:r>
              <a:rPr lang="ru-RU" sz="2000" dirty="0" smtClean="0"/>
              <a:t>инвазионных яиц.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Вызывает</a:t>
            </a:r>
            <a:r>
              <a:rPr lang="en-US" sz="2000" b="1" dirty="0" smtClean="0"/>
              <a:t>:</a:t>
            </a:r>
            <a:r>
              <a:rPr lang="en-US" sz="2000" b="1" dirty="0"/>
              <a:t> </a:t>
            </a:r>
            <a:r>
              <a:rPr lang="ru-RU" sz="2000" dirty="0" smtClean="0"/>
              <a:t>отдышку</a:t>
            </a:r>
            <a:r>
              <a:rPr lang="en-US" sz="2000" dirty="0" smtClean="0"/>
              <a:t>, </a:t>
            </a:r>
            <a:r>
              <a:rPr lang="ru-RU" sz="2000" dirty="0" smtClean="0"/>
              <a:t>свистящее дыхание</a:t>
            </a:r>
            <a:r>
              <a:rPr lang="en-US" sz="2000" dirty="0" smtClean="0"/>
              <a:t>, </a:t>
            </a:r>
            <a:r>
              <a:rPr lang="ru-RU" sz="2000" dirty="0" smtClean="0"/>
              <a:t>жар</a:t>
            </a:r>
            <a:r>
              <a:rPr lang="en-US" sz="2000" dirty="0" smtClean="0"/>
              <a:t>, </a:t>
            </a:r>
            <a:r>
              <a:rPr lang="ru-RU" sz="2000" dirty="0" smtClean="0"/>
              <a:t>кашель.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Лечение</a:t>
            </a:r>
            <a:r>
              <a:rPr lang="en-US" sz="2000" b="1" dirty="0" smtClean="0"/>
              <a:t>:</a:t>
            </a:r>
            <a:r>
              <a:rPr lang="en-US" sz="2000" b="1" dirty="0"/>
              <a:t> </a:t>
            </a:r>
            <a:r>
              <a:rPr lang="ru-RU" sz="2000" dirty="0" err="1" smtClean="0"/>
              <a:t>альбендазол</a:t>
            </a:r>
            <a:r>
              <a:rPr lang="en-US" sz="2000" dirty="0" smtClean="0"/>
              <a:t>, </a:t>
            </a:r>
            <a:r>
              <a:rPr lang="ru-RU" sz="2000" dirty="0" err="1" smtClean="0"/>
              <a:t>мебендазол</a:t>
            </a:r>
            <a:r>
              <a:rPr lang="ru-RU" sz="2000" dirty="0" smtClean="0"/>
              <a:t> и </a:t>
            </a:r>
            <a:r>
              <a:rPr lang="ru-RU" sz="2000" dirty="0" err="1" smtClean="0"/>
              <a:t>пирантел</a:t>
            </a:r>
            <a:r>
              <a:rPr lang="ru-RU" sz="2000" dirty="0" smtClean="0"/>
              <a:t>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Как это связано с доступностью лекарств</a:t>
            </a:r>
            <a:r>
              <a:rPr lang="en-US" sz="2000" b="1" dirty="0" smtClean="0"/>
              <a:t>?</a:t>
            </a:r>
            <a:r>
              <a:rPr lang="en-US" sz="2000" dirty="0"/>
              <a:t> </a:t>
            </a:r>
            <a:r>
              <a:rPr lang="en-US" sz="2000" dirty="0" err="1"/>
              <a:t>Impax</a:t>
            </a:r>
            <a:r>
              <a:rPr lang="en-US" sz="2000" dirty="0"/>
              <a:t> Laboratories </a:t>
            </a:r>
            <a:r>
              <a:rPr lang="ru-RU" sz="2000" dirty="0" smtClean="0"/>
              <a:t>начали продажи </a:t>
            </a:r>
            <a:r>
              <a:rPr lang="ru-RU" sz="2000" dirty="0" err="1" smtClean="0"/>
              <a:t>мебендазола</a:t>
            </a:r>
            <a:r>
              <a:rPr lang="ru-RU" sz="2000" dirty="0" smtClean="0"/>
              <a:t> в 2016 по средней оптовой цене от</a:t>
            </a:r>
            <a:r>
              <a:rPr lang="en-US" sz="2000" dirty="0" smtClean="0"/>
              <a:t> </a:t>
            </a:r>
            <a:r>
              <a:rPr lang="en-US" sz="2000" dirty="0"/>
              <a:t>$</a:t>
            </a:r>
            <a:r>
              <a:rPr lang="en-US" sz="2000" dirty="0" smtClean="0"/>
              <a:t>442</a:t>
            </a:r>
            <a:r>
              <a:rPr lang="ru-RU" sz="2000" dirty="0" smtClean="0"/>
              <a:t> </a:t>
            </a:r>
            <a:r>
              <a:rPr lang="en-US" sz="2000" dirty="0" smtClean="0"/>
              <a:t>USD </a:t>
            </a:r>
            <a:r>
              <a:rPr lang="ru-RU" sz="2000" dirty="0" smtClean="0"/>
              <a:t>за таблетку! Почему так дорого? Потому что</a:t>
            </a:r>
            <a:r>
              <a:rPr lang="en-US" sz="2000" dirty="0" smtClean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Impax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выкупил право на лекарство и запретил продажу  его дешевых версий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" name="Рисунок 9" descr="Impax-Laboratories-Inc-A-Technical-Snap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269" y="4760578"/>
            <a:ext cx="2985351" cy="1978707"/>
          </a:xfrm>
          <a:prstGeom prst="rect">
            <a:avLst/>
          </a:prstGeom>
        </p:spPr>
      </p:pic>
      <p:pic>
        <p:nvPicPr>
          <p:cNvPr id="5122" name="Picture 2" descr="C:\Windows\system32\config\systemprofile\Desktop\Enve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19" y="4572008"/>
            <a:ext cx="3862385" cy="216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8429684" cy="309720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err="1" smtClean="0"/>
              <a:t>Albenza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торговое название </a:t>
            </a:r>
            <a:r>
              <a:rPr lang="ru-RU" sz="2000" dirty="0" err="1" smtClean="0"/>
              <a:t>альбендазола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ru-RU" sz="2000" dirty="0" smtClean="0"/>
              <a:t>стоил </a:t>
            </a:r>
            <a:r>
              <a:rPr lang="en-US" sz="2000" dirty="0"/>
              <a:t>$</a:t>
            </a:r>
            <a:r>
              <a:rPr lang="en-US" sz="2000" dirty="0" smtClean="0"/>
              <a:t>6 </a:t>
            </a:r>
            <a:r>
              <a:rPr lang="ru-RU" sz="2000" dirty="0" smtClean="0"/>
              <a:t>за таблетку в </a:t>
            </a:r>
            <a:r>
              <a:rPr lang="en-US" sz="2000" dirty="0" smtClean="0"/>
              <a:t>2010</a:t>
            </a:r>
            <a:r>
              <a:rPr lang="ru-RU" sz="2000" dirty="0" smtClean="0"/>
              <a:t>, сейчас  - </a:t>
            </a:r>
            <a:r>
              <a:rPr lang="en-US" sz="2000" dirty="0" smtClean="0"/>
              <a:t>$190</a:t>
            </a:r>
            <a:r>
              <a:rPr lang="ru-RU" sz="2000" dirty="0" smtClean="0"/>
              <a:t>. 4 таблетки </a:t>
            </a:r>
            <a:r>
              <a:rPr lang="en-US" sz="2000" dirty="0" err="1" smtClean="0"/>
              <a:t>Albenza</a:t>
            </a:r>
            <a:r>
              <a:rPr lang="en-US" sz="2000" dirty="0" smtClean="0"/>
              <a:t> </a:t>
            </a:r>
            <a:r>
              <a:rPr lang="ru-RU" sz="2000" dirty="0" smtClean="0"/>
              <a:t>стоят  почти </a:t>
            </a:r>
            <a:r>
              <a:rPr lang="en-US" sz="2000" dirty="0" smtClean="0"/>
              <a:t>$700</a:t>
            </a:r>
            <a:r>
              <a:rPr lang="ru-RU" sz="2000" dirty="0" smtClean="0"/>
              <a:t> даже со страховкой для граждан США.  Стоимость </a:t>
            </a:r>
            <a:r>
              <a:rPr lang="ru-RU" sz="2000" dirty="0" err="1" smtClean="0"/>
              <a:t>генерика</a:t>
            </a:r>
            <a:r>
              <a:rPr lang="ru-RU" sz="2000" dirty="0" smtClean="0"/>
              <a:t> составляет $15.</a:t>
            </a:r>
          </a:p>
          <a:p>
            <a:r>
              <a:rPr lang="en-US" sz="2000" dirty="0" err="1"/>
              <a:t>Emverm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торговое название </a:t>
            </a:r>
            <a:r>
              <a:rPr lang="ru-RU" sz="2000" dirty="0" err="1" smtClean="0"/>
              <a:t>мебендазола</a:t>
            </a:r>
            <a:r>
              <a:rPr lang="en-US" sz="2000" dirty="0" smtClean="0"/>
              <a:t>)</a:t>
            </a:r>
            <a:r>
              <a:rPr lang="ru-RU" sz="2000" dirty="0" smtClean="0"/>
              <a:t>, </a:t>
            </a:r>
            <a:r>
              <a:rPr lang="ru-RU" sz="2000" dirty="0" err="1" smtClean="0"/>
              <a:t>генерик</a:t>
            </a:r>
            <a:r>
              <a:rPr lang="ru-RU" sz="2000" dirty="0" smtClean="0"/>
              <a:t> </a:t>
            </a:r>
            <a:r>
              <a:rPr lang="ru-RU" sz="2000" dirty="0" err="1" smtClean="0"/>
              <a:t>мебендазола</a:t>
            </a:r>
            <a:r>
              <a:rPr lang="ru-RU" sz="2000" dirty="0" smtClean="0"/>
              <a:t> стоил около </a:t>
            </a:r>
            <a:r>
              <a:rPr lang="en-US" sz="2000" dirty="0" smtClean="0"/>
              <a:t>$16 </a:t>
            </a:r>
            <a:r>
              <a:rPr lang="ru-RU" sz="2000" dirty="0" smtClean="0"/>
              <a:t>за таблетку, сейчас же </a:t>
            </a:r>
            <a:r>
              <a:rPr lang="en-US" sz="2000" dirty="0" err="1" smtClean="0"/>
              <a:t>Emverm</a:t>
            </a:r>
            <a:r>
              <a:rPr lang="en-US" sz="2000" dirty="0" smtClean="0"/>
              <a:t> </a:t>
            </a:r>
            <a:r>
              <a:rPr lang="ru-RU" sz="2000" dirty="0" smtClean="0"/>
              <a:t>– около </a:t>
            </a:r>
            <a:r>
              <a:rPr lang="en-US" sz="2000" dirty="0" smtClean="0"/>
              <a:t>$430 </a:t>
            </a:r>
            <a:r>
              <a:rPr lang="ru-RU" sz="2000" dirty="0" smtClean="0"/>
              <a:t>за дозу</a:t>
            </a:r>
            <a:r>
              <a:rPr lang="ru-RU" sz="2000" dirty="0"/>
              <a:t> </a:t>
            </a:r>
            <a:r>
              <a:rPr lang="ru-RU" sz="2000" dirty="0" smtClean="0"/>
              <a:t>(согласно </a:t>
            </a:r>
            <a:r>
              <a:rPr lang="en-US" sz="2000" dirty="0" smtClean="0"/>
              <a:t>Symphony Health</a:t>
            </a:r>
            <a:r>
              <a:rPr lang="ru-RU" sz="2000" dirty="0" smtClean="0"/>
              <a:t>, которая отслеживает цены на фармацевтическом рынке, а  его </a:t>
            </a:r>
            <a:r>
              <a:rPr lang="ru-RU" sz="2000" dirty="0" err="1" smtClean="0"/>
              <a:t>генерик</a:t>
            </a:r>
            <a:r>
              <a:rPr lang="ru-RU" sz="2000" dirty="0" smtClean="0"/>
              <a:t> на сегодняшний день в США недоступен, его просто нет на рынке.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Подробнее: </a:t>
            </a:r>
            <a:r>
              <a:rPr lang="en-GB" sz="2000" dirty="0" smtClean="0">
                <a:hlinkClick r:id="rId2"/>
              </a:rPr>
              <a:t>https://www.consumerreports.org/drugs/pinworm-treatments-expensive-drug-mistake-you-dont-need-to-make</a:t>
            </a:r>
            <a:r>
              <a:rPr lang="en-GB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Рисунок 5" descr="albenza-tablet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979" y="285728"/>
            <a:ext cx="2750823" cy="164307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73955"/>
              </p:ext>
            </p:extLst>
          </p:nvPr>
        </p:nvGraphicFramePr>
        <p:xfrm>
          <a:off x="3357554" y="214290"/>
          <a:ext cx="55007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111"/>
                <a:gridCol w="1617861"/>
                <a:gridCol w="1698754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Цена была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Цена сейчас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/>
                        <a:t>Albenza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$190/</a:t>
                      </a:r>
                      <a:r>
                        <a:rPr lang="ru-RU" sz="2400" dirty="0" smtClean="0"/>
                        <a:t>табл.</a:t>
                      </a:r>
                      <a:r>
                        <a:rPr lang="en-US" sz="2400" dirty="0" smtClean="0"/>
                        <a:t> 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альбендазол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$6/</a:t>
                      </a:r>
                      <a:r>
                        <a:rPr lang="ru-RU" sz="2400" dirty="0" smtClean="0"/>
                        <a:t>табл.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$15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Emverm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$430/</a:t>
                      </a:r>
                      <a:r>
                        <a:rPr lang="ru-RU" sz="2400" dirty="0" smtClean="0"/>
                        <a:t>табл.</a:t>
                      </a:r>
                      <a:r>
                        <a:rPr lang="en-US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мебендазол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$16/</a:t>
                      </a:r>
                      <a:r>
                        <a:rPr lang="ru-RU" sz="2400" dirty="0" smtClean="0"/>
                        <a:t>табл.</a:t>
                      </a:r>
                      <a:r>
                        <a:rPr lang="en-US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НЕТ на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рынке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Windows\system32\config\systemprofile\Desktop\Enve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084" y="2071678"/>
            <a:ext cx="2883156" cy="161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-1071594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6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Новое глобальное исследование по антибиотикам </a:t>
            </a:r>
            <a:r>
              <a:rPr lang="ru-RU" sz="2800" b="1" dirty="0" smtClean="0"/>
              <a:t>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программа </a:t>
            </a:r>
            <a:r>
              <a:rPr lang="ru-RU" sz="2800" b="1" dirty="0" smtClean="0"/>
              <a:t>глобального партнерства по исследованию и разработке антибиотиков  (</a:t>
            </a:r>
            <a:r>
              <a:rPr lang="en-US" sz="2800" b="1" dirty="0" smtClean="0"/>
              <a:t>GARDP)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520"/>
            <a:ext cx="8643998" cy="3811840"/>
          </a:xfrm>
        </p:spPr>
        <p:txBody>
          <a:bodyPr>
            <a:noAutofit/>
          </a:bodyPr>
          <a:lstStyle/>
          <a:p>
            <a:r>
              <a:rPr lang="en-US" sz="1600" dirty="0" smtClean="0"/>
              <a:t>GARDP </a:t>
            </a:r>
            <a:r>
              <a:rPr lang="ru-RU" sz="1600" dirty="0" smtClean="0"/>
              <a:t>– это совместная </a:t>
            </a:r>
            <a:r>
              <a:rPr lang="ru-RU" sz="1600" dirty="0"/>
              <a:t>деятельность </a:t>
            </a:r>
            <a:r>
              <a:rPr lang="ru-RU" sz="1600" dirty="0" smtClean="0"/>
              <a:t>ВОЗ и Инициативы </a:t>
            </a:r>
            <a:r>
              <a:rPr lang="ru-RU" sz="1600" dirty="0" smtClean="0"/>
              <a:t>по лекарствам для </a:t>
            </a:r>
            <a:r>
              <a:rPr lang="ru-RU" sz="1600" dirty="0" smtClean="0"/>
              <a:t>тропических заболеваний, </a:t>
            </a:r>
            <a:r>
              <a:rPr lang="ru-RU" sz="1600" dirty="0"/>
              <a:t>которым не уделяют должного </a:t>
            </a:r>
            <a:r>
              <a:rPr lang="ru-RU" sz="1600" dirty="0" smtClean="0"/>
              <a:t>внимания </a:t>
            </a:r>
            <a:r>
              <a:rPr lang="en-US" sz="1600" dirty="0" smtClean="0"/>
              <a:t>(</a:t>
            </a:r>
            <a:r>
              <a:rPr lang="en-US" sz="1600" dirty="0" err="1" smtClean="0"/>
              <a:t>DNDi</a:t>
            </a:r>
            <a:r>
              <a:rPr lang="en-US" sz="1600" dirty="0" smtClean="0"/>
              <a:t>)</a:t>
            </a:r>
            <a:r>
              <a:rPr lang="ru-RU" sz="1600" dirty="0" smtClean="0"/>
              <a:t>, </a:t>
            </a:r>
            <a:r>
              <a:rPr lang="ru-RU" sz="1600" dirty="0" smtClean="0"/>
              <a:t>целью которой </a:t>
            </a:r>
            <a:r>
              <a:rPr lang="ru-RU" sz="1600" dirty="0" smtClean="0"/>
              <a:t>является на </a:t>
            </a:r>
            <a:r>
              <a:rPr lang="ru-RU" sz="1600" dirty="0" smtClean="0"/>
              <a:t>2</a:t>
            </a:r>
            <a:r>
              <a:rPr lang="en-US" sz="1600" dirty="0" smtClean="0"/>
              <a:t>017-2023</a:t>
            </a:r>
            <a:r>
              <a:rPr lang="ru-RU" sz="1600" dirty="0" smtClean="0"/>
              <a:t>:</a:t>
            </a:r>
          </a:p>
          <a:p>
            <a:r>
              <a:rPr lang="ru-RU" sz="1600" b="1" dirty="0" smtClean="0"/>
              <a:t>Разработка </a:t>
            </a:r>
            <a:r>
              <a:rPr lang="ru-RU" sz="1600" dirty="0" smtClean="0"/>
              <a:t>и</a:t>
            </a:r>
            <a:r>
              <a:rPr lang="en-US" sz="1600" dirty="0"/>
              <a:t> </a:t>
            </a:r>
            <a:r>
              <a:rPr lang="ru-RU" sz="1600" b="1" dirty="0" smtClean="0"/>
              <a:t>сдача</a:t>
            </a:r>
            <a:r>
              <a:rPr lang="ru-RU" sz="1600" dirty="0" smtClean="0"/>
              <a:t> </a:t>
            </a:r>
            <a:r>
              <a:rPr lang="ru-RU" sz="1600" b="1" dirty="0" smtClean="0"/>
              <a:t>4 новых</a:t>
            </a:r>
            <a:r>
              <a:rPr lang="en-US" sz="1600" b="1" dirty="0" smtClean="0"/>
              <a:t> </a:t>
            </a:r>
            <a:r>
              <a:rPr lang="ru-RU" sz="1600" b="1" dirty="0" smtClean="0"/>
              <a:t>лекарственных средств </a:t>
            </a:r>
            <a:r>
              <a:rPr lang="ru-RU" sz="1600" dirty="0" smtClean="0"/>
              <a:t>посредством улучшения существующих антибиотиков и ускорения ввода новых химических субстанций</a:t>
            </a:r>
            <a:r>
              <a:rPr lang="en-US" sz="1600" dirty="0" smtClean="0"/>
              <a:t>. </a:t>
            </a:r>
            <a:r>
              <a:rPr lang="ru-RU" sz="1600" dirty="0" smtClean="0"/>
              <a:t>Построение надежной системы доклинических и клинических  исследований для разработки кандидатов.</a:t>
            </a:r>
            <a:endParaRPr lang="en-US" sz="1600" dirty="0"/>
          </a:p>
          <a:p>
            <a:r>
              <a:rPr lang="ru-RU" sz="1600" b="1" dirty="0" smtClean="0"/>
              <a:t>Рациональное использование </a:t>
            </a:r>
            <a:r>
              <a:rPr lang="en-US" sz="1600" dirty="0" smtClean="0"/>
              <a:t>270 </a:t>
            </a:r>
            <a:r>
              <a:rPr lang="ru-RU" sz="1600" dirty="0" smtClean="0"/>
              <a:t>млн. </a:t>
            </a:r>
            <a:r>
              <a:rPr lang="en-US" sz="1600" dirty="0" smtClean="0"/>
              <a:t>EUR</a:t>
            </a:r>
            <a:r>
              <a:rPr lang="ru-RU" sz="1600" dirty="0" smtClean="0"/>
              <a:t> для </a:t>
            </a:r>
            <a:r>
              <a:rPr lang="ru-RU" sz="1600" dirty="0" smtClean="0"/>
              <a:t>выполнения </a:t>
            </a:r>
            <a:r>
              <a:rPr lang="ru-RU" sz="1600" dirty="0" smtClean="0"/>
              <a:t>НИОКР</a:t>
            </a:r>
            <a:r>
              <a:rPr lang="en-US" sz="1600" dirty="0" smtClean="0"/>
              <a:t> </a:t>
            </a:r>
            <a:r>
              <a:rPr lang="ru-RU" sz="1600" dirty="0" smtClean="0"/>
              <a:t>программы, построение высококвалифицированной </a:t>
            </a:r>
            <a:r>
              <a:rPr lang="ru-RU" sz="1600" dirty="0" smtClean="0"/>
              <a:t>НИОКР</a:t>
            </a:r>
            <a:r>
              <a:rPr lang="en-US" sz="1600" dirty="0" smtClean="0"/>
              <a:t> </a:t>
            </a:r>
            <a:r>
              <a:rPr lang="ru-RU" sz="1600" dirty="0" smtClean="0"/>
              <a:t>команды</a:t>
            </a:r>
            <a:r>
              <a:rPr lang="en-US" sz="1600" dirty="0" smtClean="0"/>
              <a:t>, </a:t>
            </a:r>
            <a:r>
              <a:rPr lang="ru-RU" sz="1600" dirty="0" smtClean="0"/>
              <a:t>создание </a:t>
            </a:r>
            <a:r>
              <a:rPr lang="ru-RU" sz="1600" dirty="0" smtClean="0"/>
              <a:t>субстанций ЛС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ru-RU" sz="1600" b="1" dirty="0" smtClean="0"/>
              <a:t>Поддержка </a:t>
            </a:r>
            <a:r>
              <a:rPr lang="ru-RU" sz="1600" dirty="0" smtClean="0"/>
              <a:t>и</a:t>
            </a:r>
            <a:r>
              <a:rPr lang="en-US" sz="1600" b="1" dirty="0"/>
              <a:t> </a:t>
            </a:r>
            <a:r>
              <a:rPr lang="ru-RU" sz="1600" b="1" dirty="0" smtClean="0"/>
              <a:t>защита прав</a:t>
            </a:r>
            <a:r>
              <a:rPr lang="en-US" sz="1600" dirty="0"/>
              <a:t> </a:t>
            </a:r>
            <a:r>
              <a:rPr lang="ru-RU" sz="1600" dirty="0" smtClean="0"/>
              <a:t>для должностного использования АБ, постоянный доступ и постоянное финансирование  </a:t>
            </a:r>
            <a:r>
              <a:rPr lang="ru-RU" sz="1600" dirty="0" smtClean="0"/>
              <a:t>НИОКР</a:t>
            </a:r>
            <a:r>
              <a:rPr lang="en-US" sz="1600" dirty="0" smtClean="0"/>
              <a:t> </a:t>
            </a:r>
            <a:r>
              <a:rPr lang="ru-RU" sz="1600" dirty="0" smtClean="0"/>
              <a:t>новых АБ.</a:t>
            </a:r>
            <a:endParaRPr lang="en-US" sz="1600" dirty="0"/>
          </a:p>
          <a:p>
            <a:r>
              <a:rPr lang="ru-RU" sz="1600" dirty="0" smtClean="0"/>
              <a:t>Сейчас обозначены 3 мишени</a:t>
            </a:r>
            <a:r>
              <a:rPr lang="en-US" sz="1600" dirty="0" smtClean="0"/>
              <a:t>:</a:t>
            </a:r>
            <a:r>
              <a:rPr lang="en-US" sz="1600" dirty="0"/>
              <a:t> </a:t>
            </a:r>
            <a:r>
              <a:rPr lang="ru-RU" sz="1600" dirty="0" smtClean="0"/>
              <a:t> Сепсис новорожденных (</a:t>
            </a:r>
            <a:r>
              <a:rPr lang="en-US" sz="1600" dirty="0"/>
              <a:t> </a:t>
            </a:r>
            <a:r>
              <a:rPr lang="en-US" sz="1600" u="sng" dirty="0">
                <a:hlinkClick r:id="rId2"/>
              </a:rPr>
              <a:t>Neonatal </a:t>
            </a:r>
            <a:r>
              <a:rPr lang="en-US" sz="1600" u="sng" dirty="0" smtClean="0">
                <a:hlinkClick r:id="rId2"/>
              </a:rPr>
              <a:t>Sepsis</a:t>
            </a:r>
            <a:r>
              <a:rPr lang="ru-RU" sz="1600" u="sng" dirty="0" smtClean="0"/>
              <a:t>)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ru-RU" sz="1600" u="sng" dirty="0" smtClean="0">
                <a:hlinkClick r:id="rId3"/>
              </a:rPr>
              <a:t>Инфекции, передаваемые половым </a:t>
            </a:r>
            <a:r>
              <a:rPr lang="ru-RU" sz="1600" u="sng" dirty="0" smtClean="0">
                <a:hlinkClick r:id="rId3"/>
              </a:rPr>
              <a:t>путем </a:t>
            </a:r>
            <a:r>
              <a:rPr lang="en-US" sz="1600" u="sng" dirty="0" smtClean="0">
                <a:hlinkClick r:id="rId3"/>
              </a:rPr>
              <a:t>(</a:t>
            </a:r>
            <a:r>
              <a:rPr lang="en-US" sz="1600" u="sng" dirty="0" smtClean="0">
                <a:hlinkClick r:id="rId3"/>
              </a:rPr>
              <a:t>STIs)</a:t>
            </a:r>
            <a:r>
              <a:rPr lang="en-US" sz="1600" dirty="0"/>
              <a:t> </a:t>
            </a:r>
            <a:r>
              <a:rPr lang="ru-RU" sz="1600" dirty="0" smtClean="0"/>
              <a:t>и Инициатива по восстановлению забытых антимикробных средств</a:t>
            </a:r>
            <a:r>
              <a:rPr lang="en-US" sz="1600" dirty="0"/>
              <a:t> </a:t>
            </a:r>
            <a:r>
              <a:rPr lang="ru-RU" sz="1600" dirty="0" smtClean="0"/>
              <a:t>(</a:t>
            </a:r>
            <a:r>
              <a:rPr lang="en-US" sz="1600" u="sng" dirty="0" smtClean="0">
                <a:hlinkClick r:id="rId4"/>
              </a:rPr>
              <a:t>Antimicrobial </a:t>
            </a:r>
            <a:r>
              <a:rPr lang="en-US" sz="1600" u="sng" dirty="0">
                <a:hlinkClick r:id="rId4"/>
              </a:rPr>
              <a:t>Memory Recovery Initiative (AMRI</a:t>
            </a:r>
            <a:r>
              <a:rPr lang="en-US" sz="1600" u="sng" dirty="0" smtClean="0">
                <a:hlinkClick r:id="rId4"/>
              </a:rPr>
              <a:t>)</a:t>
            </a:r>
            <a:r>
              <a:rPr lang="en-US"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В </a:t>
            </a:r>
            <a:r>
              <a:rPr lang="en-US" sz="1600" dirty="0" smtClean="0"/>
              <a:t>GARDP </a:t>
            </a:r>
            <a:r>
              <a:rPr lang="ru-RU" sz="1600" dirty="0" smtClean="0"/>
              <a:t>также имеются много </a:t>
            </a:r>
            <a:r>
              <a:rPr lang="en-US" sz="1600" b="0" i="0" dirty="0" smtClean="0"/>
              <a:t> </a:t>
            </a:r>
            <a:r>
              <a:rPr lang="ru-RU" sz="1600" u="sng" dirty="0" smtClean="0">
                <a:hlinkClick r:id="rId5"/>
              </a:rPr>
              <a:t>открытых вакансий </a:t>
            </a:r>
            <a:r>
              <a:rPr lang="ru-RU" sz="1600" dirty="0" smtClean="0"/>
              <a:t> на данный момент! 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146" name="Picture 2" descr="C:\Windows\system32\config\systemprofile\Desktop\новое партнер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624" y="1427901"/>
            <a:ext cx="4362078" cy="142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0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7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14290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14290"/>
            <a:ext cx="900115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Удивительные результаты исследования </a:t>
            </a:r>
            <a:r>
              <a:rPr lang="en-US" sz="2800" b="1" dirty="0" smtClean="0"/>
              <a:t>UAEM </a:t>
            </a:r>
            <a:r>
              <a:rPr lang="ru-RU" sz="2800" b="1" dirty="0" smtClean="0"/>
              <a:t>Канада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о вкладе университетов в глобальное здравоохранение!!!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83" t="8511" r="12271" b="7519"/>
          <a:stretch>
            <a:fillRect/>
          </a:stretch>
        </p:blipFill>
        <p:spPr bwMode="auto">
          <a:xfrm>
            <a:off x="1436192" y="2714620"/>
            <a:ext cx="5993328" cy="405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1340768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hlinkClick r:id="rId3"/>
              </a:rPr>
              <a:t>2017 </a:t>
            </a:r>
            <a:r>
              <a:rPr lang="ru-RU" sz="2800" b="1" u="sng" dirty="0" smtClean="0">
                <a:hlinkClick r:id="rId3"/>
              </a:rPr>
              <a:t>Карта университетского отчета по справедливости биомедицинских исследований </a:t>
            </a:r>
            <a:r>
              <a:rPr lang="ru-RU" sz="2800" dirty="0" smtClean="0"/>
              <a:t>опубликована </a:t>
            </a:r>
            <a:r>
              <a:rPr lang="ru-RU" sz="2800" dirty="0" smtClean="0"/>
              <a:t>в октябре 2017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ctr"/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46900" y="4221088"/>
            <a:ext cx="1619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</a:t>
            </a:r>
            <a:r>
              <a:rPr lang="ru-RU" b="1" dirty="0" err="1" smtClean="0">
                <a:solidFill>
                  <a:srgbClr val="C00000"/>
                </a:solidFill>
              </a:rPr>
              <a:t>универси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теты</a:t>
            </a:r>
            <a:r>
              <a:rPr lang="ru-RU" b="1" dirty="0" smtClean="0">
                <a:solidFill>
                  <a:srgbClr val="C00000"/>
                </a:solidFill>
              </a:rPr>
              <a:t>  влияют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медицину?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2813" r="59570" b="18437"/>
          <a:stretch>
            <a:fillRect/>
          </a:stretch>
        </p:blipFill>
        <p:spPr bwMode="auto">
          <a:xfrm>
            <a:off x="0" y="71414"/>
            <a:ext cx="44552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6" t="26728" r="59537" b="24868"/>
          <a:stretch>
            <a:fillRect/>
          </a:stretch>
        </p:blipFill>
        <p:spPr bwMode="auto">
          <a:xfrm>
            <a:off x="4500562" y="88981"/>
            <a:ext cx="4429156" cy="33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3500438"/>
            <a:ext cx="8858312" cy="264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Проведена оценка 15 университетов Канады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следующим</a:t>
            </a:r>
            <a:r>
              <a:rPr kumimoji="0" lang="ru-RU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критериям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вклад в разрешение вопроса потребностей здравоохранения в области  забытых редких заболеваний включая биомедицинские исследования,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lang="en-US" sz="2000" b="1" dirty="0" smtClean="0"/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равноправная лицензия,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глобальное образование в области всемирного охраны здоровья, прозрачности.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dirty="0" smtClean="0"/>
              <a:t>Подробнее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 CMAJ blog post.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14290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8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-142900"/>
            <a:ext cx="4143404" cy="1785926"/>
          </a:xfrm>
        </p:spPr>
        <p:txBody>
          <a:bodyPr>
            <a:noAutofit/>
          </a:bodyPr>
          <a:lstStyle/>
          <a:p>
            <a:r>
              <a:rPr lang="ru-RU" sz="2000" b="1" dirty="0"/>
              <a:t>Калифорнийский университет в Лос-Анджелесе </a:t>
            </a:r>
            <a:r>
              <a:rPr lang="ru-RU" sz="2000" b="1" dirty="0" smtClean="0"/>
              <a:t>(</a:t>
            </a:r>
            <a:r>
              <a:rPr lang="en-US" sz="2000" b="1" dirty="0" smtClean="0"/>
              <a:t>UCLA </a:t>
            </a:r>
            <a:r>
              <a:rPr lang="ru-RU" sz="2000" b="1" dirty="0" smtClean="0"/>
              <a:t>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против</a:t>
            </a:r>
            <a:r>
              <a:rPr lang="en-US" sz="2000" b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Верховного суда Дели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46375"/>
            <a:ext cx="9144000" cy="29543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Продается в Индии без патента. НО! Университет Калифорнии </a:t>
            </a:r>
            <a:r>
              <a:rPr lang="ru-RU" sz="1600" dirty="0" smtClean="0"/>
              <a:t>в </a:t>
            </a:r>
            <a:r>
              <a:rPr lang="ru-RU" sz="1600" dirty="0" err="1" smtClean="0"/>
              <a:t>Лос</a:t>
            </a:r>
            <a:r>
              <a:rPr lang="ru-RU" sz="1600" dirty="0" smtClean="0"/>
              <a:t> </a:t>
            </a:r>
            <a:r>
              <a:rPr lang="ru-RU" sz="1600" dirty="0" err="1" smtClean="0"/>
              <a:t>Анжделесе</a:t>
            </a:r>
            <a:r>
              <a:rPr lang="ru-RU" sz="1600" dirty="0" smtClean="0"/>
              <a:t> </a:t>
            </a:r>
            <a:r>
              <a:rPr lang="ru-RU" sz="1600" dirty="0" smtClean="0"/>
              <a:t>(</a:t>
            </a:r>
            <a:r>
              <a:rPr lang="en-US" sz="1600" dirty="0" smtClean="0"/>
              <a:t>UCLA</a:t>
            </a:r>
            <a:r>
              <a:rPr lang="en-US" sz="1600" dirty="0"/>
              <a:t>), </a:t>
            </a:r>
            <a:r>
              <a:rPr lang="ru-RU" sz="1600" dirty="0" smtClean="0"/>
              <a:t>разработавший ЛС на средства налогоплательщиков США и являющийся его </a:t>
            </a:r>
            <a:r>
              <a:rPr lang="ru-RU" sz="1600" dirty="0" err="1" smtClean="0"/>
              <a:t>патентодержателем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«обошел» патентное бюро и ведет борьбу с верховным судом </a:t>
            </a:r>
            <a:r>
              <a:rPr lang="ru-RU" sz="1600" dirty="0" smtClean="0"/>
              <a:t>Дели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Сторону общественности </a:t>
            </a:r>
            <a:r>
              <a:rPr lang="ru-RU" sz="1600" dirty="0" smtClean="0"/>
              <a:t>представляет бывший министр </a:t>
            </a:r>
            <a:r>
              <a:rPr lang="ru-RU" sz="1600" dirty="0" smtClean="0"/>
              <a:t>П. </a:t>
            </a:r>
            <a:r>
              <a:rPr lang="ru-RU" sz="1600" dirty="0" err="1" smtClean="0"/>
              <a:t>Чидамбарам</a:t>
            </a:r>
            <a:r>
              <a:rPr lang="ru-RU" sz="1600" dirty="0" smtClean="0"/>
              <a:t> (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Chidambaram</a:t>
            </a:r>
            <a:r>
              <a:rPr lang="ru-RU" sz="1600" dirty="0" smtClean="0"/>
              <a:t>)</a:t>
            </a:r>
            <a:r>
              <a:rPr lang="en-US" sz="1600" dirty="0" smtClean="0"/>
              <a:t>, </a:t>
            </a:r>
            <a:r>
              <a:rPr lang="ru-RU" sz="1600" dirty="0" smtClean="0"/>
              <a:t>уже сделавший  несколько заявлений </a:t>
            </a:r>
            <a:r>
              <a:rPr lang="ru-RU" sz="1600" dirty="0" smtClean="0"/>
              <a:t>в отношении </a:t>
            </a:r>
            <a:r>
              <a:rPr lang="ru-RU" sz="1600" dirty="0" smtClean="0"/>
              <a:t>этого </a:t>
            </a:r>
            <a:r>
              <a:rPr lang="ru-RU" sz="1600" dirty="0" smtClean="0"/>
              <a:t>прецедента в текущем</a:t>
            </a:r>
            <a:r>
              <a:rPr lang="ru-RU" sz="1600" dirty="0" smtClean="0"/>
              <a:t> </a:t>
            </a:r>
            <a:r>
              <a:rPr lang="ru-RU" sz="1600" dirty="0" smtClean="0"/>
              <a:t>году</a:t>
            </a:r>
            <a:r>
              <a:rPr lang="ru-RU" sz="1600" dirty="0" smtClean="0"/>
              <a:t>. Петиция в сотни страницу была </a:t>
            </a:r>
            <a:r>
              <a:rPr lang="ru-RU" sz="1600" dirty="0" smtClean="0"/>
              <a:t>написана </a:t>
            </a:r>
            <a:r>
              <a:rPr lang="ru-RU" sz="1600" dirty="0" smtClean="0"/>
              <a:t>и</a:t>
            </a:r>
            <a:r>
              <a:rPr lang="en-US" sz="1600" dirty="0"/>
              <a:t> </a:t>
            </a:r>
            <a:r>
              <a:rPr lang="ru-RU" sz="1600" dirty="0" smtClean="0"/>
              <a:t>прорецензирована в журнале </a:t>
            </a:r>
            <a:r>
              <a:rPr lang="en-US" sz="1600" i="1" dirty="0" smtClean="0"/>
              <a:t>The Wire</a:t>
            </a:r>
            <a:r>
              <a:rPr lang="ru-RU" sz="1600" i="1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Не раз упоминалось, что </a:t>
            </a:r>
            <a:r>
              <a:rPr lang="en-US" sz="1600" dirty="0" smtClean="0"/>
              <a:t>UCLA </a:t>
            </a:r>
            <a:r>
              <a:rPr lang="ru-RU" sz="1600" dirty="0" smtClean="0"/>
              <a:t> сотрудничает с </a:t>
            </a:r>
            <a:r>
              <a:rPr lang="ru-RU" sz="1600" dirty="0" smtClean="0"/>
              <a:t>«большой </a:t>
            </a:r>
            <a:r>
              <a:rPr lang="ru-RU" sz="1600" dirty="0" err="1" smtClean="0"/>
              <a:t>фармой</a:t>
            </a:r>
            <a:r>
              <a:rPr lang="ru-RU" sz="1600" dirty="0" smtClean="0"/>
              <a:t>»  на </a:t>
            </a:r>
            <a:r>
              <a:rPr lang="ru-RU" sz="1600" dirty="0" smtClean="0"/>
              <a:t>коммерческих основаниях  по этому </a:t>
            </a:r>
            <a:r>
              <a:rPr lang="ru-RU" sz="1600" dirty="0" smtClean="0"/>
              <a:t> препарату</a:t>
            </a:r>
            <a:r>
              <a:rPr lang="en-US" sz="1600" dirty="0" smtClean="0"/>
              <a:t>. </a:t>
            </a:r>
            <a:r>
              <a:rPr lang="ru-RU" sz="1600" dirty="0" smtClean="0"/>
              <a:t>Интересно</a:t>
            </a:r>
            <a:r>
              <a:rPr lang="ru-RU" sz="1600" dirty="0" smtClean="0"/>
              <a:t>, что  адвокату </a:t>
            </a:r>
            <a:r>
              <a:rPr lang="en-US" sz="1600" dirty="0" smtClean="0"/>
              <a:t>Pfizer </a:t>
            </a:r>
            <a:r>
              <a:rPr lang="ru-RU" sz="1600" dirty="0" smtClean="0"/>
              <a:t>была дана </a:t>
            </a:r>
            <a:r>
              <a:rPr lang="ru-RU" sz="1600" dirty="0" smtClean="0"/>
              <a:t>доверенность </a:t>
            </a:r>
            <a:r>
              <a:rPr lang="ru-RU" sz="1600" dirty="0" smtClean="0"/>
              <a:t>на представление прав </a:t>
            </a:r>
            <a:r>
              <a:rPr lang="en-US" sz="1600" dirty="0" smtClean="0"/>
              <a:t>UCLA</a:t>
            </a:r>
            <a:r>
              <a:rPr lang="ru-RU" sz="1600" dirty="0" smtClean="0"/>
              <a:t> в суде Дели!</a:t>
            </a:r>
            <a:r>
              <a:rPr lang="en-US" sz="1600" dirty="0" smtClean="0"/>
              <a:t> 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" name="Рисунок 6" descr="UC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-24"/>
            <a:ext cx="2806493" cy="1473409"/>
          </a:xfrm>
          <a:prstGeom prst="rect">
            <a:avLst/>
          </a:prstGeom>
        </p:spPr>
      </p:pic>
      <p:pic>
        <p:nvPicPr>
          <p:cNvPr id="3074" name="Picture 2" descr="C:\Windows\system32\config\systemprofile\Desktop\thewire-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452" y="5871064"/>
            <a:ext cx="571504" cy="571504"/>
          </a:xfrm>
          <a:prstGeom prst="rect">
            <a:avLst/>
          </a:prstGeom>
          <a:noFill/>
        </p:spPr>
      </p:pic>
      <p:pic>
        <p:nvPicPr>
          <p:cNvPr id="3075" name="Picture 3" descr="C:\Windows\system32\config\systemprofile\Desktop\Delhi-High-Cou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457" y="-24"/>
            <a:ext cx="2535543" cy="1422378"/>
          </a:xfrm>
          <a:prstGeom prst="rect">
            <a:avLst/>
          </a:prstGeom>
          <a:noFill/>
        </p:spPr>
      </p:pic>
      <p:pic>
        <p:nvPicPr>
          <p:cNvPr id="12" name="Рисунок 11" descr="xtandi.jpg"/>
          <p:cNvPicPr>
            <a:picLocks noChangeAspect="1"/>
          </p:cNvPicPr>
          <p:nvPr/>
        </p:nvPicPr>
        <p:blipFill>
          <a:blip r:embed="rId5" cstate="print"/>
          <a:srcRect b="4000"/>
          <a:stretch>
            <a:fillRect/>
          </a:stretch>
        </p:blipFill>
        <p:spPr>
          <a:xfrm>
            <a:off x="35496" y="1556792"/>
            <a:ext cx="1039099" cy="779324"/>
          </a:xfrm>
          <a:prstGeom prst="rect">
            <a:avLst/>
          </a:prstGeom>
        </p:spPr>
      </p:pic>
      <p:pic>
        <p:nvPicPr>
          <p:cNvPr id="13" name="Рисунок 12" descr="кстанди астеласс.jpg"/>
          <p:cNvPicPr>
            <a:picLocks noChangeAspect="1"/>
          </p:cNvPicPr>
          <p:nvPr/>
        </p:nvPicPr>
        <p:blipFill>
          <a:blip r:embed="rId6" cstate="print"/>
          <a:srcRect l="6666" t="6666" r="10000" b="10000"/>
          <a:stretch>
            <a:fillRect/>
          </a:stretch>
        </p:blipFill>
        <p:spPr>
          <a:xfrm>
            <a:off x="8143868" y="1500174"/>
            <a:ext cx="1000132" cy="10001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71604" y="1649544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err="1" smtClean="0"/>
              <a:t>Xtandi</a:t>
            </a:r>
            <a:r>
              <a:rPr lang="ru-RU" sz="2000" dirty="0" smtClean="0"/>
              <a:t>- </a:t>
            </a:r>
            <a:r>
              <a:rPr lang="ru-RU" sz="2000" b="1" dirty="0" smtClean="0"/>
              <a:t>продлевающее жизнь ЛС при </a:t>
            </a:r>
            <a:r>
              <a:rPr lang="ru-RU" sz="2000" b="1" dirty="0" smtClean="0"/>
              <a:t>устойчивой к </a:t>
            </a:r>
            <a:r>
              <a:rPr lang="ru-RU" sz="2000" b="1" dirty="0" smtClean="0"/>
              <a:t>кастрации форме метастатического рака </a:t>
            </a:r>
            <a:r>
              <a:rPr lang="ru-RU" sz="2000" b="1" dirty="0" smtClean="0"/>
              <a:t>простаты. </a:t>
            </a:r>
          </a:p>
        </p:txBody>
      </p:sp>
      <p:pic>
        <p:nvPicPr>
          <p:cNvPr id="15" name="Рисунок 14" descr="Pfizer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950" y="5942502"/>
            <a:ext cx="739014" cy="428628"/>
          </a:xfrm>
          <a:prstGeom prst="rect">
            <a:avLst/>
          </a:prstGeom>
        </p:spPr>
      </p:pic>
      <p:pic>
        <p:nvPicPr>
          <p:cNvPr id="18" name="Рисунок 17" descr="Без названия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75050" y="5907305"/>
            <a:ext cx="1000132" cy="5000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3366" y="486916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“</a:t>
            </a:r>
            <a:r>
              <a:rPr lang="ru-RU" sz="1600" dirty="0" smtClean="0"/>
              <a:t>Мы предполагаем, </a:t>
            </a:r>
            <a:r>
              <a:rPr lang="ru-RU" sz="1600" dirty="0" smtClean="0"/>
              <a:t>что </a:t>
            </a:r>
            <a:r>
              <a:rPr lang="en-US" sz="1600" dirty="0" smtClean="0"/>
              <a:t>Pfizer </a:t>
            </a:r>
            <a:r>
              <a:rPr lang="ru-RU" sz="1600" dirty="0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Astellas</a:t>
            </a:r>
            <a:r>
              <a:rPr lang="en-US" sz="1600" dirty="0" smtClean="0"/>
              <a:t> </a:t>
            </a:r>
            <a:r>
              <a:rPr lang="ru-RU" sz="1600" dirty="0" smtClean="0"/>
              <a:t>будут отстаивать патент в Индии, но университету Калифорнии надо было поступить </a:t>
            </a:r>
            <a:r>
              <a:rPr lang="ru-RU" sz="1600" dirty="0" smtClean="0"/>
              <a:t>иначе</a:t>
            </a:r>
            <a:r>
              <a:rPr lang="en-US" sz="1600" dirty="0" smtClean="0"/>
              <a:t>”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- сказал  </a:t>
            </a:r>
            <a:r>
              <a:rPr lang="ru-RU" sz="1600" dirty="0" smtClean="0"/>
              <a:t>Джеймс </a:t>
            </a:r>
            <a:r>
              <a:rPr lang="ru-RU" sz="1600" dirty="0" smtClean="0"/>
              <a:t>Лав (</a:t>
            </a:r>
            <a:r>
              <a:rPr lang="en-US" sz="1600" dirty="0" smtClean="0"/>
              <a:t>James Love</a:t>
            </a:r>
            <a:r>
              <a:rPr lang="ru-RU" sz="1600" dirty="0" smtClean="0"/>
              <a:t>)</a:t>
            </a:r>
            <a:r>
              <a:rPr lang="en-US" sz="1600" dirty="0" smtClean="0"/>
              <a:t>, </a:t>
            </a:r>
            <a:r>
              <a:rPr lang="ru-RU" sz="1600" dirty="0" smtClean="0"/>
              <a:t>директор </a:t>
            </a:r>
            <a:r>
              <a:rPr lang="en-US" sz="1600" dirty="0" smtClean="0"/>
              <a:t>Knowledge Ecology International (KEI).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Судебное заседание </a:t>
            </a:r>
            <a:r>
              <a:rPr lang="ru-RU" sz="1600" dirty="0" smtClean="0"/>
              <a:t>состоится в декабре 2017 г. </a:t>
            </a:r>
            <a:endParaRPr lang="ru-RU" sz="1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6407371"/>
            <a:ext cx="2507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dirty="0" smtClean="0"/>
              <a:t>Подробнее по ссылке: </a:t>
            </a:r>
            <a:r>
              <a:rPr lang="ru-RU" sz="1600" u="sng" dirty="0" smtClean="0">
                <a:hlinkClick r:id="rId9"/>
              </a:rPr>
              <a:t>тут</a:t>
            </a:r>
            <a:r>
              <a:rPr lang="en-US" sz="1600" dirty="0" smtClean="0"/>
              <a:t>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/>
              <a:t>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9491" t="12427" r="44183" b="31178"/>
          <a:stretch>
            <a:fillRect/>
          </a:stretch>
        </p:blipFill>
        <p:spPr bwMode="auto">
          <a:xfrm>
            <a:off x="5572132" y="2075685"/>
            <a:ext cx="3571900" cy="478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Цитата месяца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71744"/>
            <a:ext cx="5500726" cy="32861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/>
              <a:t>«</a:t>
            </a:r>
            <a:r>
              <a:rPr lang="ru-RU" sz="2800" b="1" i="1" dirty="0" smtClean="0"/>
              <a:t>Многие из этих лекарств экстремально прибыльны</a:t>
            </a:r>
            <a:r>
              <a:rPr lang="en-US" sz="2800" b="1" i="1" dirty="0" smtClean="0"/>
              <a:t>", </a:t>
            </a:r>
            <a:r>
              <a:rPr lang="ru-RU" sz="2800" b="1" i="1" dirty="0" smtClean="0"/>
              <a:t>- сказал он, </a:t>
            </a:r>
            <a:r>
              <a:rPr lang="en-US" sz="2800" b="1" i="1" dirty="0" smtClean="0"/>
              <a:t>«</a:t>
            </a:r>
            <a:r>
              <a:rPr lang="ru-RU" sz="2800" b="1" i="1" dirty="0" smtClean="0"/>
              <a:t>но </a:t>
            </a:r>
            <a:r>
              <a:rPr lang="ru-RU" sz="2800" b="1" i="1" dirty="0" smtClean="0">
                <a:solidFill>
                  <a:srgbClr val="0070C0"/>
                </a:solidFill>
              </a:rPr>
              <a:t>нет абсолютно никакой связи</a:t>
            </a:r>
            <a:r>
              <a:rPr lang="ru-RU" sz="2800" b="1" i="1" dirty="0" smtClean="0"/>
              <a:t> между установленной ценой и </a:t>
            </a:r>
            <a:r>
              <a:rPr lang="en-US" sz="2800" b="1" i="1" dirty="0" smtClean="0"/>
              <a:t>(...) </a:t>
            </a:r>
            <a:r>
              <a:rPr lang="ru-RU" sz="2800" b="1" i="1" dirty="0" smtClean="0"/>
              <a:t>затратами на их разработку (исследования). Это </a:t>
            </a:r>
            <a:r>
              <a:rPr lang="ru-RU" sz="2800" b="1" i="1" dirty="0" smtClean="0">
                <a:solidFill>
                  <a:srgbClr val="C00000"/>
                </a:solidFill>
              </a:rPr>
              <a:t>полнейший </a:t>
            </a:r>
            <a:r>
              <a:rPr lang="ru-RU" sz="2800" b="1" i="1" dirty="0" smtClean="0">
                <a:solidFill>
                  <a:srgbClr val="C00000"/>
                </a:solidFill>
              </a:rPr>
              <a:t>миф</a:t>
            </a:r>
            <a:r>
              <a:rPr lang="en-US" sz="2800" b="1" dirty="0" smtClean="0"/>
              <a:t>”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417254"/>
            <a:ext cx="304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Подробнее на сайте</a:t>
            </a:r>
            <a:r>
              <a:rPr lang="en-US" dirty="0" smtClean="0"/>
              <a:t> BBC</a:t>
            </a:r>
            <a:r>
              <a:rPr lang="ru-RU" dirty="0" smtClean="0"/>
              <a:t>:</a:t>
            </a:r>
            <a:r>
              <a:rPr lang="en-US" u="sng" dirty="0" smtClean="0">
                <a:hlinkClick r:id="rId3"/>
              </a:rPr>
              <a:t> </a:t>
            </a:r>
            <a:r>
              <a:rPr lang="ru-RU" u="sng" dirty="0" smtClean="0">
                <a:hlinkClick r:id="rId3"/>
              </a:rPr>
              <a:t>тут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056015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Richard </a:t>
            </a:r>
            <a:r>
              <a:rPr lang="en-US" sz="2000" dirty="0" smtClean="0"/>
              <a:t>Sullivan</a:t>
            </a:r>
            <a:r>
              <a:rPr lang="ru-RU" sz="2000" dirty="0" smtClean="0"/>
              <a:t> - профессор </a:t>
            </a:r>
            <a:r>
              <a:rPr lang="ru-RU" sz="2000" dirty="0" smtClean="0"/>
              <a:t>онкологии </a:t>
            </a:r>
            <a:r>
              <a:rPr lang="ru-RU" sz="2000" dirty="0" smtClean="0"/>
              <a:t>и глобального здравоохранения </a:t>
            </a:r>
            <a:r>
              <a:rPr lang="ru-RU" sz="2000" dirty="0" smtClean="0"/>
              <a:t>в </a:t>
            </a:r>
            <a:r>
              <a:rPr lang="en-US" sz="2000" dirty="0" smtClean="0"/>
              <a:t>Kings College </a:t>
            </a:r>
            <a:r>
              <a:rPr lang="en-US" sz="2000" dirty="0" smtClean="0"/>
              <a:t>London</a:t>
            </a:r>
            <a:r>
              <a:rPr lang="ru-RU" sz="2000" dirty="0"/>
              <a:t>:</a:t>
            </a:r>
            <a:endParaRPr lang="ru-RU" sz="2000" dirty="0"/>
          </a:p>
        </p:txBody>
      </p:sp>
      <p:pic>
        <p:nvPicPr>
          <p:cNvPr id="10" name="Рисунок 9" descr="ричар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60793"/>
            <a:ext cx="1071570" cy="1610951"/>
          </a:xfrm>
          <a:prstGeom prst="rect">
            <a:avLst/>
          </a:prstGeom>
        </p:spPr>
      </p:pic>
      <p:pic>
        <p:nvPicPr>
          <p:cNvPr id="11" name="Рисунок 10" descr="лондон.jpg"/>
          <p:cNvPicPr>
            <a:picLocks noChangeAspect="1"/>
          </p:cNvPicPr>
          <p:nvPr/>
        </p:nvPicPr>
        <p:blipFill>
          <a:blip r:embed="rId5" cstate="print"/>
          <a:srcRect l="29601" b="33869"/>
          <a:stretch>
            <a:fillRect/>
          </a:stretch>
        </p:blipFill>
        <p:spPr>
          <a:xfrm>
            <a:off x="6500826" y="1000108"/>
            <a:ext cx="257176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14290"/>
            <a:ext cx="5429288" cy="49292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10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Время для чтения?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4000504"/>
            <a:ext cx="4929222" cy="26432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Автор книги «Частные патенты и общественное здравоохранение» -  </a:t>
            </a:r>
            <a:r>
              <a:rPr lang="en-US" b="1" dirty="0" smtClean="0"/>
              <a:t>Ellen </a:t>
            </a:r>
            <a:r>
              <a:rPr lang="en-US" b="1" dirty="0" err="1" smtClean="0"/>
              <a:t>t’Hoen</a:t>
            </a:r>
            <a:r>
              <a:rPr lang="en-US" b="1" dirty="0" smtClean="0"/>
              <a:t>.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Книга - в свободном доступе на сайте </a:t>
            </a:r>
            <a:r>
              <a:rPr lang="en-US" b="1" dirty="0" smtClean="0"/>
              <a:t>HAI</a:t>
            </a:r>
            <a:endParaRPr lang="ru-RU" b="1" dirty="0" smtClean="0"/>
          </a:p>
          <a:p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>
                <a:hlinkClick r:id="rId2"/>
              </a:rPr>
              <a:t>://haiweb.org/publication/private-patents-public-health-changing-intellectual-property-rules-access-medicines/</a:t>
            </a:r>
            <a:r>
              <a:rPr lang="en-US" sz="1400" b="1" dirty="0"/>
              <a:t>  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6" name="Рисунок 5" descr="pat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214422"/>
            <a:ext cx="3661132" cy="5572164"/>
          </a:xfrm>
          <a:prstGeom prst="rect">
            <a:avLst/>
          </a:prstGeom>
        </p:spPr>
      </p:pic>
      <p:pic>
        <p:nvPicPr>
          <p:cNvPr id="7" name="Рисунок 6" descr="ho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100122"/>
            <a:ext cx="3929090" cy="2614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2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ЗА ВНИМАНИЕ!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P.S.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Идут белые </a:t>
            </a:r>
            <a:r>
              <a:rPr lang="ru-RU" dirty="0" err="1" smtClean="0"/>
              <a:t>снеги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как по нитке скользя…</a:t>
            </a:r>
            <a:br>
              <a:rPr lang="ru-RU" dirty="0" smtClean="0"/>
            </a:br>
            <a:r>
              <a:rPr lang="ru-RU" dirty="0" smtClean="0"/>
              <a:t>Жить и жить бы на свете,</a:t>
            </a:r>
            <a:br>
              <a:rPr lang="ru-RU" dirty="0" smtClean="0"/>
            </a:br>
            <a:r>
              <a:rPr lang="ru-RU" dirty="0" smtClean="0"/>
              <a:t>но, наверно, нельзя…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Е. Евтушенко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429388" cy="2857520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800" b="1" dirty="0" smtClean="0"/>
              <a:t>	</a:t>
            </a:r>
            <a:r>
              <a:rPr lang="ru-RU" sz="2400" b="1" dirty="0" smtClean="0"/>
              <a:t>14 сентября 2017 состоялась вторая встреча с правительством Голландии - </a:t>
            </a:r>
            <a:br>
              <a:rPr lang="ru-RU" sz="2400" b="1" dirty="0" smtClean="0"/>
            </a:br>
            <a:r>
              <a:rPr lang="ru-RU" sz="2400" b="1" dirty="0" smtClean="0"/>
              <a:t>министерствами: </a:t>
            </a:r>
            <a:br>
              <a:rPr lang="ru-RU" sz="2400" b="1" dirty="0" smtClean="0"/>
            </a:br>
            <a:r>
              <a:rPr lang="ru-RU" sz="2400" b="1" dirty="0" smtClean="0"/>
              <a:t>1.Здравоохранения, </a:t>
            </a:r>
            <a:br>
              <a:rPr lang="ru-RU" sz="2400" b="1" dirty="0" smtClean="0"/>
            </a:br>
            <a:r>
              <a:rPr lang="ru-RU" sz="2400" b="1" dirty="0" smtClean="0"/>
              <a:t>2. Экономики,</a:t>
            </a:r>
            <a:br>
              <a:rPr lang="ru-RU" sz="2400" b="1" dirty="0" smtClean="0"/>
            </a:br>
            <a:r>
              <a:rPr lang="ru-RU" sz="2400" b="1" dirty="0" smtClean="0"/>
              <a:t>3.Образования, культуры и науки.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14884"/>
            <a:ext cx="8786874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представили речь  на 20 минут на тему: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«Новые идеи относительно </a:t>
            </a:r>
            <a:r>
              <a:rPr lang="ru-RU" sz="2800" b="1" dirty="0" err="1" smtClean="0">
                <a:solidFill>
                  <a:srgbClr val="C00000"/>
                </a:solidFill>
              </a:rPr>
              <a:t>траснфера</a:t>
            </a:r>
            <a:r>
              <a:rPr lang="ru-RU" sz="2800" b="1" dirty="0" smtClean="0">
                <a:solidFill>
                  <a:srgbClr val="C00000"/>
                </a:solidFill>
              </a:rPr>
              <a:t> технологий и соглашений об альтернативном лицензировании».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докл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2952770" cy="221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307181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UAEM</a:t>
            </a:r>
            <a:r>
              <a:rPr lang="ru-RU" sz="3600" b="1" dirty="0" smtClean="0">
                <a:solidFill>
                  <a:srgbClr val="0070C0"/>
                </a:solidFill>
              </a:rPr>
              <a:t> Нидерланды </a:t>
            </a:r>
            <a:r>
              <a:rPr lang="ru-RU" sz="3600" dirty="0" smtClean="0">
                <a:solidFill>
                  <a:srgbClr val="0070C0"/>
                </a:solidFill>
              </a:rPr>
              <a:t>и </a:t>
            </a: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en-US" sz="3600" b="1" dirty="0" smtClean="0">
                <a:solidFill>
                  <a:srgbClr val="0070C0"/>
                </a:solidFill>
              </a:rPr>
              <a:t>License to Heal</a:t>
            </a:r>
            <a:r>
              <a:rPr lang="ru-RU" sz="3600" b="1" dirty="0" smtClean="0">
                <a:solidFill>
                  <a:srgbClr val="0070C0"/>
                </a:solidFill>
              </a:rPr>
              <a:t>» </a:t>
            </a:r>
            <a:endParaRPr lang="ru-RU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714908" y="3643314"/>
            <a:ext cx="42148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(инициатива представителей молодежи Датских политических партий) </a:t>
            </a:r>
            <a:r>
              <a:rPr lang="en-GB" sz="1600" dirty="0" smtClean="0">
                <a:hlinkClick r:id="rId3"/>
              </a:rPr>
              <a:t>https://licensetoheal.nl/en.html</a:t>
            </a:r>
            <a:r>
              <a:rPr lang="ru-RU" sz="1600" dirty="0" smtClean="0"/>
              <a:t> 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Чего ожидать от встречи?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6786610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Была озвучена важная роль университетов в заключении государственных лицензионных договоров и необходимость (внедрения) государственной политики в этом вопросе. </a:t>
            </a:r>
          </a:p>
          <a:p>
            <a:r>
              <a:rPr lang="en-US" dirty="0" smtClean="0"/>
              <a:t> </a:t>
            </a:r>
            <a:r>
              <a:rPr lang="ru-RU" dirty="0" smtClean="0"/>
              <a:t>Чиновники с энтузиазмом восприняли материал, задавали много вопросов, позитивно отреагировали на идею внедрения </a:t>
            </a:r>
            <a:r>
              <a:rPr lang="ru-RU" dirty="0" err="1" smtClean="0"/>
              <a:t>пилотного</a:t>
            </a:r>
            <a:r>
              <a:rPr lang="ru-RU" dirty="0" smtClean="0"/>
              <a:t> проекта на примере некоторых университетов</a:t>
            </a:r>
            <a:r>
              <a:rPr lang="en-US" dirty="0" smtClean="0"/>
              <a:t>/</a:t>
            </a:r>
            <a:r>
              <a:rPr lang="ru-RU" dirty="0" smtClean="0"/>
              <a:t>активных агентов</a:t>
            </a:r>
            <a:r>
              <a:rPr lang="en-US" dirty="0" smtClean="0"/>
              <a:t>/</a:t>
            </a:r>
            <a:r>
              <a:rPr lang="ru-RU" dirty="0" smtClean="0"/>
              <a:t>компонентов.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Семя новых идей брошено в умы власть имущих!</a:t>
            </a:r>
          </a:p>
          <a:p>
            <a:r>
              <a:rPr lang="ru-RU" dirty="0" smtClean="0"/>
              <a:t>Конкретные действия в результате данной встречи не достигнуты, но связь с Министерством Здравоохранения продолжится. </a:t>
            </a:r>
          </a:p>
          <a:p>
            <a:r>
              <a:rPr lang="ru-RU" dirty="0" smtClean="0"/>
              <a:t>Также налажена связь с Министерством иностранных дел Голландии, с которым в скором времени планируется </a:t>
            </a:r>
            <a:r>
              <a:rPr lang="en-US" dirty="0"/>
              <a:t> </a:t>
            </a:r>
            <a:r>
              <a:rPr lang="ru-RU" dirty="0" smtClean="0"/>
              <a:t>встреча. </a:t>
            </a:r>
            <a:endParaRPr lang="ru-RU" dirty="0"/>
          </a:p>
          <a:p>
            <a:r>
              <a:rPr lang="en-US" dirty="0" smtClean="0"/>
              <a:t>UAEM </a:t>
            </a:r>
            <a:r>
              <a:rPr lang="ru-RU" dirty="0" smtClean="0"/>
              <a:t>продолжит сотрудничество с партнером «</a:t>
            </a:r>
            <a:r>
              <a:rPr lang="en-US" dirty="0" smtClean="0"/>
              <a:t>License </a:t>
            </a:r>
            <a:r>
              <a:rPr lang="en-US" dirty="0"/>
              <a:t>to </a:t>
            </a:r>
            <a:r>
              <a:rPr lang="en-US" dirty="0" smtClean="0"/>
              <a:t>Heal</a:t>
            </a:r>
            <a:r>
              <a:rPr lang="ru-RU" dirty="0" smtClean="0"/>
              <a:t>»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под дожд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404" y="1428736"/>
            <a:ext cx="2190752" cy="387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1785926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2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6072230" cy="66437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Британский медицинский журнал</a:t>
            </a:r>
            <a:r>
              <a:rPr lang="en-US" b="1" dirty="0" smtClean="0"/>
              <a:t>(BMJ)</a:t>
            </a:r>
            <a:r>
              <a:rPr lang="ru-RU" b="1" dirty="0" smtClean="0"/>
              <a:t>*</a:t>
            </a:r>
            <a:r>
              <a:rPr lang="en-US" b="1" dirty="0" smtClean="0"/>
              <a:t> </a:t>
            </a:r>
            <a:r>
              <a:rPr lang="ru-RU" b="1" dirty="0" smtClean="0"/>
              <a:t>сообщил, что из </a:t>
            </a:r>
            <a:r>
              <a:rPr lang="ru-RU" b="1" dirty="0" smtClean="0">
                <a:solidFill>
                  <a:srgbClr val="0070C0"/>
                </a:solidFill>
              </a:rPr>
              <a:t>48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новых противораковых </a:t>
            </a:r>
            <a:r>
              <a:rPr lang="ru-RU" b="1" dirty="0" smtClean="0">
                <a:solidFill>
                  <a:srgbClr val="0070C0"/>
                </a:solidFill>
              </a:rPr>
              <a:t>лекарственных средств (ЛС)</a:t>
            </a:r>
            <a:r>
              <a:rPr lang="ru-RU" b="1" dirty="0" smtClean="0"/>
              <a:t>, </a:t>
            </a:r>
            <a:r>
              <a:rPr lang="ru-RU" b="1" dirty="0" smtClean="0"/>
              <a:t>одобренных Европейским агентством по лекарственным средствам в период </a:t>
            </a:r>
          </a:p>
          <a:p>
            <a:pPr algn="ctr">
              <a:buNone/>
            </a:pPr>
            <a:r>
              <a:rPr lang="ru-RU" b="1" dirty="0" smtClean="0"/>
              <a:t>с</a:t>
            </a:r>
            <a:r>
              <a:rPr lang="ru-RU" b="1" dirty="0" smtClean="0">
                <a:solidFill>
                  <a:srgbClr val="0070C0"/>
                </a:solidFill>
              </a:rPr>
              <a:t>  2009-2013</a:t>
            </a:r>
            <a:r>
              <a:rPr lang="ru-RU" dirty="0" smtClean="0"/>
              <a:t>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57% </a:t>
            </a:r>
            <a:r>
              <a:rPr lang="ru-RU" dirty="0" smtClean="0"/>
              <a:t>- </a:t>
            </a:r>
            <a:r>
              <a:rPr lang="ru-RU" b="1" dirty="0" smtClean="0"/>
              <a:t>НЕ имеют НИКАКИХ преимуществ,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(не улучшают НИ выживаемость, НИ качество жизни),</a:t>
            </a:r>
            <a:endParaRPr lang="ru-RU" dirty="0" smtClean="0"/>
          </a:p>
          <a:p>
            <a:pPr algn="ctr"/>
            <a:r>
              <a:rPr lang="ru-RU" dirty="0" smtClean="0"/>
              <a:t>Некоторые преимущества </a:t>
            </a:r>
            <a:r>
              <a:rPr lang="ru-RU" b="1" dirty="0" smtClean="0">
                <a:solidFill>
                  <a:srgbClr val="C00000"/>
                </a:solidFill>
              </a:rPr>
              <a:t>«клинически бессмысленны»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dirty="0" smtClean="0"/>
              <a:t>И лишь </a:t>
            </a:r>
            <a:r>
              <a:rPr lang="ru-RU" b="1" dirty="0" smtClean="0">
                <a:solidFill>
                  <a:schemeClr val="tx2"/>
                </a:solidFill>
              </a:rPr>
              <a:t>10%! </a:t>
            </a:r>
            <a:r>
              <a:rPr lang="ru-RU" dirty="0" smtClean="0"/>
              <a:t>улучшают качества жизни.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6136" y="4643446"/>
            <a:ext cx="3347864" cy="2000264"/>
          </a:xfrm>
        </p:spPr>
        <p:txBody>
          <a:bodyPr/>
          <a:lstStyle/>
          <a:p>
            <a:pPr fontAlgn="base"/>
            <a:r>
              <a:rPr lang="ru-RU" b="1" dirty="0" smtClean="0"/>
              <a:t>*Доступность доказательств пользы, выживаемости и качества жизни противораковых лекарственных средств , одобренных Европейским медицинским агентством</a:t>
            </a:r>
            <a:r>
              <a:rPr lang="en-US" b="1" dirty="0" smtClean="0"/>
              <a:t>: </a:t>
            </a:r>
            <a:r>
              <a:rPr lang="ru-RU" b="1" dirty="0" smtClean="0"/>
              <a:t>ретроспективное когортное исследование лекарств, одобренных  в период с </a:t>
            </a:r>
            <a:r>
              <a:rPr lang="en-US" b="1" dirty="0" smtClean="0"/>
              <a:t> </a:t>
            </a:r>
            <a:r>
              <a:rPr lang="en-US" b="1" dirty="0"/>
              <a:t>2009-13</a:t>
            </a:r>
          </a:p>
          <a:p>
            <a:r>
              <a:rPr lang="en-US" i="1" dirty="0"/>
              <a:t>BMJ</a:t>
            </a:r>
            <a:r>
              <a:rPr lang="en-US" dirty="0"/>
              <a:t> 2017; 359 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2"/>
              </a:rPr>
              <a:t>https://doi.org/10.1136/bmj.j4530</a:t>
            </a:r>
            <a:r>
              <a:rPr lang="en-US" dirty="0"/>
              <a:t> (Published 04 October 2017)Cite this as: </a:t>
            </a:r>
            <a:r>
              <a:rPr lang="en-US" i="1" dirty="0"/>
              <a:t>BMJ</a:t>
            </a:r>
            <a:r>
              <a:rPr lang="en-US" dirty="0"/>
              <a:t> 2017;359:j4530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227" t="10313" r="30273" b="7187"/>
          <a:stretch>
            <a:fillRect/>
          </a:stretch>
        </p:blipFill>
        <p:spPr bwMode="auto">
          <a:xfrm>
            <a:off x="5903345" y="285728"/>
            <a:ext cx="301338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1071594"/>
            <a:ext cx="26860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0" dirty="0" smtClean="0"/>
              <a:t>3</a:t>
            </a:r>
            <a:endParaRPr lang="ru-RU" sz="40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34" y="285728"/>
            <a:ext cx="6000760" cy="7143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Интервью с Тимом </a:t>
            </a:r>
            <a:r>
              <a:rPr lang="ru-RU" sz="2800" b="1" dirty="0" smtClean="0"/>
              <a:t>Ридом: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143008"/>
            <a:ext cx="5929354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Какие 3 слова описывают </a:t>
            </a:r>
            <a:r>
              <a:rPr lang="en-US" sz="2000" b="1" dirty="0" smtClean="0">
                <a:solidFill>
                  <a:srgbClr val="C00000"/>
                </a:solidFill>
              </a:rPr>
              <a:t>HAI</a:t>
            </a:r>
            <a:r>
              <a:rPr lang="ru-RU" sz="2000" b="1" dirty="0" smtClean="0">
                <a:solidFill>
                  <a:srgbClr val="C00000"/>
                </a:solidFill>
              </a:rPr>
              <a:t>?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en-US" sz="2000" i="1" dirty="0" smtClean="0"/>
              <a:t>HAI - </a:t>
            </a:r>
            <a:r>
              <a:rPr lang="ru-RU" sz="2000" i="1" dirty="0" smtClean="0"/>
              <a:t>это ПОРЯДОЧНОСТЬ, ПРОФЕССИОНАЛИЗМ, ВЛИЯНИЕ</a:t>
            </a:r>
            <a:r>
              <a:rPr lang="en-GB" sz="2000" i="1" dirty="0" smtClean="0"/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Самые интересные моменты  в вашей  профессиональной деятельности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i="1" dirty="0" smtClean="0"/>
              <a:t>Мы может продвигаться туда, куда у других организаций не хватает духу</a:t>
            </a:r>
            <a:r>
              <a:rPr lang="en-US" sz="2000" i="1" dirty="0" smtClean="0"/>
              <a:t>.</a:t>
            </a:r>
            <a:endParaRPr lang="en-US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Как вы заинтересовываете людей вашей темой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i="1" dirty="0" smtClean="0"/>
              <a:t>Каждый, без исключений, заинтересован в здоровье, и каждому интересны лекарства</a:t>
            </a:r>
            <a:r>
              <a:rPr lang="en-US" sz="2000" i="1" dirty="0" smtClean="0"/>
              <a:t>.”</a:t>
            </a:r>
            <a:endParaRPr lang="ru-RU" sz="2000" i="1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Что вы больше всего любите в вашей работе в </a:t>
            </a:r>
            <a:r>
              <a:rPr lang="en-US" sz="2000" b="1" dirty="0" smtClean="0">
                <a:solidFill>
                  <a:srgbClr val="C00000"/>
                </a:solidFill>
              </a:rPr>
              <a:t>HAI?</a:t>
            </a:r>
            <a:endParaRPr lang="ru-RU" sz="20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i="1" dirty="0" smtClean="0"/>
              <a:t>Людей. Нет ничего более  заразительного, чем страсть к предмету и «заражать этим других».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97" t="10000" r="30859" b="6562"/>
          <a:stretch>
            <a:fillRect/>
          </a:stretch>
        </p:blipFill>
        <p:spPr bwMode="auto">
          <a:xfrm>
            <a:off x="109132" y="167030"/>
            <a:ext cx="2819794" cy="369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2914" y="3991704"/>
            <a:ext cx="29289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/>
              <a:t>Тим Рид (</a:t>
            </a:r>
            <a:r>
              <a:rPr lang="en-US" sz="1600" dirty="0" smtClean="0"/>
              <a:t>Tim Reed)</a:t>
            </a:r>
            <a:r>
              <a:rPr lang="ru-RU" sz="1600" dirty="0" smtClean="0"/>
              <a:t>, </a:t>
            </a:r>
            <a:r>
              <a:rPr lang="ru-RU" sz="1400" dirty="0" smtClean="0"/>
              <a:t>исполнительный </a:t>
            </a:r>
            <a:r>
              <a:rPr lang="ru-RU" sz="1400" dirty="0" smtClean="0"/>
              <a:t>директор </a:t>
            </a:r>
            <a:r>
              <a:rPr lang="en-US" sz="1400" u="sng" dirty="0" smtClean="0">
                <a:hlinkClick r:id="rId3"/>
              </a:rPr>
              <a:t>Health Action International (HAI)</a:t>
            </a:r>
            <a:r>
              <a:rPr lang="ru-RU" sz="1400" dirty="0" smtClean="0"/>
              <a:t> -</a:t>
            </a:r>
            <a:r>
              <a:rPr lang="en-US" sz="1400" dirty="0" smtClean="0"/>
              <a:t> </a:t>
            </a:r>
            <a:r>
              <a:rPr lang="ru-RU" sz="1400" dirty="0" smtClean="0"/>
              <a:t>международной организации, базирующейся в Амстердаме, посвятившей себя решению проблемы доступности лекарств посредством проведения исследований и правозащитной деятельности для воздействия на политику в сфере лекарственных средств.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0562"/>
            <a:ext cx="8352928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Если бы вы могли выбрать одну рекомендацию  применительно  к политике ЛС, которая уже завтра превратилась бы в непререкаемую истину, что бы это было? </a:t>
            </a:r>
          </a:p>
          <a:p>
            <a:pPr>
              <a:buNone/>
            </a:pPr>
            <a:r>
              <a:rPr lang="ru-RU" sz="2000" i="1" dirty="0" smtClean="0"/>
              <a:t>	Я бы поменял вспять принятие </a:t>
            </a:r>
            <a:r>
              <a:rPr lang="en-US" sz="2000" i="1" dirty="0" err="1" smtClean="0"/>
              <a:t>Brexit</a:t>
            </a:r>
            <a:r>
              <a:rPr lang="en-US" sz="2000" i="1" dirty="0" smtClean="0"/>
              <a:t>. </a:t>
            </a:r>
            <a:r>
              <a:rPr lang="ru-RU" sz="2000" i="1" dirty="0" smtClean="0"/>
              <a:t>Это – сущая мерзость. Если помечтать, то мне бы хотелось видеть  </a:t>
            </a:r>
            <a:r>
              <a:rPr lang="ru-RU" sz="2000" b="1" i="1" dirty="0" smtClean="0"/>
              <a:t>политику, направленную на национализацию фармацевтического производства</a:t>
            </a:r>
            <a:r>
              <a:rPr lang="en-US" sz="2000" i="1" dirty="0" smtClean="0"/>
              <a:t>. </a:t>
            </a:r>
            <a:r>
              <a:rPr lang="ru-RU" sz="2000" i="1" dirty="0" smtClean="0"/>
              <a:t>Моя кандидатская работа была (выполнена) в Центральной и Восточной Европе, где центральное регулирование создавало фармацевтическую промышленность  и была связующим элементом системы здравоохранения. Исследования финансировались в университетах и институтах, а производители выпускали лишь действительно нужные лекарства</a:t>
            </a:r>
            <a:r>
              <a:rPr lang="en-US" sz="2000" i="1" dirty="0" smtClean="0"/>
              <a:t>—</a:t>
            </a:r>
            <a:r>
              <a:rPr lang="ru-RU" sz="2000" i="1" dirty="0" smtClean="0"/>
              <a:t> это была  система здравоохранения, целиком  направленная на защиту (интересов) и здоровья общества. </a:t>
            </a:r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	</a:t>
            </a:r>
            <a:r>
              <a:rPr lang="ru-RU" sz="2000" i="1" dirty="0" smtClean="0"/>
              <a:t>НЕ </a:t>
            </a:r>
            <a:r>
              <a:rPr lang="ru-RU" sz="2000" i="1" dirty="0"/>
              <a:t>БЫЛО </a:t>
            </a:r>
            <a:r>
              <a:rPr lang="en-US" sz="2000" i="1" dirty="0" smtClean="0"/>
              <a:t> </a:t>
            </a:r>
            <a:r>
              <a:rPr lang="ru-RU" sz="2000" i="1" dirty="0" smtClean="0"/>
              <a:t>ЛС</a:t>
            </a:r>
            <a:r>
              <a:rPr lang="ru-RU" sz="2000" i="1" dirty="0" smtClean="0"/>
              <a:t>,</a:t>
            </a:r>
            <a:r>
              <a:rPr lang="en-US" sz="2000" i="1" dirty="0" smtClean="0"/>
              <a:t> c</a:t>
            </a:r>
            <a:r>
              <a:rPr lang="ru-RU" sz="2000" i="1" dirty="0" smtClean="0"/>
              <a:t> </a:t>
            </a:r>
            <a:r>
              <a:rPr lang="ru-RU" sz="2000" i="1" dirty="0" smtClean="0"/>
              <a:t>отсутствующей  терапевтической значимостью</a:t>
            </a:r>
            <a:r>
              <a:rPr lang="ru-RU" sz="2000" i="1" dirty="0" smtClean="0"/>
              <a:t>, </a:t>
            </a:r>
            <a:r>
              <a:rPr lang="ru-RU" sz="2000" i="1" dirty="0" smtClean="0"/>
              <a:t>производились только  ТЕ лекарства, которые отвечали потребностям  населения и все финансировалось государством. Сейчас это звучит как утопия</a:t>
            </a:r>
            <a:r>
              <a:rPr lang="en-US" sz="2000" i="1" dirty="0" smtClean="0"/>
              <a:t>…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4C80-D8ED-43C2-84B4-97642EEEB64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912</Words>
  <Application>Microsoft Office PowerPoint</Application>
  <PresentationFormat>Экран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Бюллетень  за ноябрь  UAEM Europe</vt:lpstr>
      <vt:lpstr>Презентация PowerPoint</vt:lpstr>
      <vt:lpstr> 14 сентября 2017 состоялась вторая встреча с правительством Голландии -  министерствами:  1.Здравоохранения,  2. Экономики, 3.Образования, культуры и науки.  </vt:lpstr>
      <vt:lpstr>Чего ожидать от встречи?</vt:lpstr>
      <vt:lpstr>Презентация PowerPoint</vt:lpstr>
      <vt:lpstr>Презентация PowerPoint</vt:lpstr>
      <vt:lpstr>Презентация PowerPoint</vt:lpstr>
      <vt:lpstr>Интервью с Тимом Ридом: </vt:lpstr>
      <vt:lpstr>Презентация PowerPoint</vt:lpstr>
      <vt:lpstr>Презентация PowerPoint</vt:lpstr>
      <vt:lpstr>Презентация PowerPoint</vt:lpstr>
      <vt:lpstr>Появился еще один филиал UAEM! Bienvenue, UAEM Paris!</vt:lpstr>
      <vt:lpstr>Презентация PowerPoint</vt:lpstr>
      <vt:lpstr>Забытое тропическое заболевание месяца:  7 фактов об аскаридозе (Ascariasis) </vt:lpstr>
      <vt:lpstr>Презентация PowerPoint</vt:lpstr>
      <vt:lpstr>Презентация PowerPoint</vt:lpstr>
      <vt:lpstr>Презентация PowerPoint</vt:lpstr>
      <vt:lpstr>Новое глобальное исследование по антибиотикам и программа глобального партнерства по исследованию и разработке антибиотиков  (GARDP)</vt:lpstr>
      <vt:lpstr>Презентация PowerPoint</vt:lpstr>
      <vt:lpstr>Удивительные результаты исследования UAEM Канада о вкладе университетов в глобальное здравоохранение!!!</vt:lpstr>
      <vt:lpstr>Презентация PowerPoint</vt:lpstr>
      <vt:lpstr>Презентация PowerPoint</vt:lpstr>
      <vt:lpstr>Калифорнийский университет в Лос-Анджелесе (UCLA ) против  Верховного суда Дели</vt:lpstr>
      <vt:lpstr>Презентация PowerPoint</vt:lpstr>
      <vt:lpstr>Цитата месяца</vt:lpstr>
      <vt:lpstr>Презентация PowerPoint</vt:lpstr>
      <vt:lpstr>Время для чтения?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Бюллетень  UAEM Europe  Ноябрь</dc:title>
  <dc:creator>пользователь</dc:creator>
  <cp:lastModifiedBy>Olga</cp:lastModifiedBy>
  <cp:revision>47</cp:revision>
  <dcterms:created xsi:type="dcterms:W3CDTF">2017-11-26T17:25:44Z</dcterms:created>
  <dcterms:modified xsi:type="dcterms:W3CDTF">2017-12-05T14:08:12Z</dcterms:modified>
</cp:coreProperties>
</file>